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7" r:id="rId8"/>
    <p:sldId id="332" r:id="rId9"/>
    <p:sldId id="298" r:id="rId10"/>
    <p:sldId id="262" r:id="rId11"/>
    <p:sldId id="33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324" r:id="rId44"/>
    <p:sldId id="334" r:id="rId45"/>
    <p:sldId id="335" r:id="rId46"/>
    <p:sldId id="336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KNMcD/IBM-Capstone/blob/main/jupyter-labs-webscrap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dash_interactivity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SpaceX_Machine_Learning_Prediction_Part_5.jupyterlite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McD/IBM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Keith McDonald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8/23/24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463040"/>
            <a:ext cx="4910498" cy="41408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Scraped from website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</a:t>
            </a:r>
            <a:r>
              <a:rPr lang="en-US" altLang="en-US" sz="1600" dirty="0" smtClean="0">
                <a:solidFill>
                  <a:srgbClr val="212121"/>
                </a:solidFill>
                <a:latin typeface="Arial Unicode MS" panose="020B0604020202020204" pitchFamily="34" charset="-128"/>
                <a:hlinkClick r:id="rId3"/>
              </a:rPr>
              <a:t>w/index.php?title=List_of_Falcon_9_and_Falcon_Heavy_launches&amp;oldid=1027686922</a:t>
            </a:r>
            <a:endParaRPr lang="en-US" altLang="en-US" sz="1600" dirty="0" smtClean="0">
              <a:solidFill>
                <a:srgbClr val="212121"/>
              </a:solidFill>
              <a:latin typeface="Arial Unicode MS" panose="020B0604020202020204" pitchFamily="34" charset="-128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data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a successful response is received, data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html format is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Beautiful Soup module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esired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tabulated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given Column headings in a data frame using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module.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saved in .csv format for future use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hlinkClick r:id="rId4"/>
              </a:rPr>
              <a:t>IBM-Capstone/</a:t>
            </a:r>
            <a:r>
              <a:rPr lang="en-US" sz="2400" dirty="0" err="1">
                <a:hlinkClick r:id="rId4"/>
              </a:rPr>
              <a:t>jupyter</a:t>
            </a:r>
            <a:r>
              <a:rPr lang="en-US" sz="2400" dirty="0">
                <a:hlinkClick r:id="rId4"/>
              </a:rPr>
              <a:t>-labs-</a:t>
            </a:r>
            <a:r>
              <a:rPr lang="en-US" sz="2400" dirty="0" err="1">
                <a:hlinkClick r:id="rId4"/>
              </a:rPr>
              <a:t>webscraping.ipynb</a:t>
            </a:r>
            <a:r>
              <a:rPr lang="en-US" sz="2400" dirty="0">
                <a:hlinkClick r:id="rId4"/>
              </a:rPr>
              <a:t> at main · </a:t>
            </a:r>
            <a:r>
              <a:rPr lang="en-US" sz="2400" dirty="0" err="1">
                <a:hlinkClick r:id="rId4"/>
              </a:rPr>
              <a:t>KNMcD</a:t>
            </a:r>
            <a:r>
              <a:rPr lang="en-US" sz="2400" dirty="0">
                <a:hlinkClick r:id="rId4"/>
              </a:rPr>
              <a:t>/IBM-Capstone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40638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Import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Modules</a:t>
            </a: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Call website using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Get Request</a:t>
            </a: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Receive response 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(html)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from Web 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Site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Parse 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Tables/Columns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into readable 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format using Beautiful Soup Object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Create Data frame with desired data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56859" y="2146434"/>
            <a:ext cx="19250" cy="50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56859" y="3041583"/>
            <a:ext cx="0" cy="45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76109" y="3869356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76109" y="5043638"/>
            <a:ext cx="0" cy="56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6787"/>
            <a:ext cx="4389130" cy="4810176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loaded from .csv file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data types and any missing data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type/count of each 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set of bad landing outcome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new ‘Class’ Column for classification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= 0</a:t>
            </a:r>
          </a:p>
          <a:p>
            <a:pPr lvl="1"/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= 1</a:t>
            </a:r>
          </a:p>
          <a:p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Data in .csv file</a:t>
            </a:r>
            <a:endParaRPr lang="en-US" sz="1600" dirty="0" smtClean="0">
              <a:hlinkClick r:id="rId3"/>
            </a:endParaRPr>
          </a:p>
          <a:p>
            <a:r>
              <a:rPr lang="en-US" sz="2400" dirty="0" smtClean="0">
                <a:hlinkClick r:id="rId3"/>
              </a:rPr>
              <a:t>IBM-Capstone/labs-</a:t>
            </a:r>
            <a:r>
              <a:rPr lang="en-US" sz="2400" dirty="0" err="1" smtClean="0">
                <a:hlinkClick r:id="rId3"/>
              </a:rPr>
              <a:t>jupyter</a:t>
            </a:r>
            <a:r>
              <a:rPr lang="en-US" sz="2400" dirty="0" smtClean="0">
                <a:hlinkClick r:id="rId3"/>
              </a:rPr>
              <a:t>-</a:t>
            </a:r>
            <a:r>
              <a:rPr lang="en-US" sz="2400" dirty="0" err="1" smtClean="0">
                <a:hlinkClick r:id="rId3"/>
              </a:rPr>
              <a:t>spacex</a:t>
            </a:r>
            <a:r>
              <a:rPr lang="en-US" sz="2400" dirty="0" smtClean="0">
                <a:hlinkClick r:id="rId3"/>
              </a:rPr>
              <a:t>-Data </a:t>
            </a:r>
            <a:r>
              <a:rPr lang="en-US" sz="2400" dirty="0" err="1">
                <a:hlinkClick r:id="rId3"/>
              </a:rPr>
              <a:t>wrangling.ipynb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KNMcD</a:t>
            </a:r>
            <a:r>
              <a:rPr lang="en-US" sz="2400" dirty="0">
                <a:hlinkClick r:id="rId3"/>
              </a:rPr>
              <a:t>/IBM-Capstone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40638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Import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Modules</a:t>
            </a: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Import Data from .csv file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Evaluate data types/null data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Evaluate/Aggregate data into groups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Create </a:t>
            </a: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new ‘Class’ Column for Classifying Landing Outcomes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585735" y="2156059"/>
            <a:ext cx="0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585735" y="3070459"/>
            <a:ext cx="0" cy="45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585735" y="3888606"/>
            <a:ext cx="0" cy="5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85735" y="4754880"/>
            <a:ext cx="0" cy="53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78543"/>
            <a:ext cx="9745589" cy="45984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 Mass vs. Flight Number with hue =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Flight Number with hue =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Payload Mass with hue =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 Mean vs.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 with hue =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 with hue =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vs. Year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hlinkClick r:id="rId3"/>
              </a:rPr>
              <a:t>IBM-Capstone/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eda</a:t>
            </a:r>
            <a:r>
              <a:rPr lang="en-US" sz="2400" dirty="0">
                <a:hlinkClick r:id="rId3"/>
              </a:rPr>
              <a:t>-</a:t>
            </a:r>
            <a:r>
              <a:rPr lang="en-US" sz="2400" dirty="0" err="1">
                <a:hlinkClick r:id="rId3"/>
              </a:rPr>
              <a:t>dataviz.ipynb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KNMcD</a:t>
            </a:r>
            <a:r>
              <a:rPr lang="en-US" sz="2400" dirty="0">
                <a:hlinkClick r:id="rId3"/>
              </a:rPr>
              <a:t>/IBM-Capstone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with Launch Site beginning with ‘CCA’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launched by NASA (customer)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by booster version ‘F9 v1.1’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of first successful landing on ground pad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with successful drone ship landings with Payload mass between 4000 and 6000 Kg.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Successful/Failed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 that carried the Maximum Payload 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Months in 2015 where Landing Outcome was a drone ship failure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Landing Outcomes by count between 6/4/2010 and 3/20/2017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hlinkClick r:id="rId3"/>
              </a:rPr>
              <a:t>IBM-Capstone/</a:t>
            </a:r>
            <a:r>
              <a:rPr lang="en-US" sz="2400" dirty="0" err="1">
                <a:hlinkClick r:id="rId3"/>
              </a:rPr>
              <a:t>jupyter</a:t>
            </a:r>
            <a:r>
              <a:rPr lang="en-US" sz="2400" dirty="0">
                <a:hlinkClick r:id="rId3"/>
              </a:rPr>
              <a:t>-labs-</a:t>
            </a:r>
            <a:r>
              <a:rPr lang="en-US" sz="2400" dirty="0" err="1">
                <a:hlinkClick r:id="rId3"/>
              </a:rPr>
              <a:t>eda</a:t>
            </a:r>
            <a:r>
              <a:rPr lang="en-US" sz="2400" dirty="0">
                <a:hlinkClick r:id="rId3"/>
              </a:rPr>
              <a:t>-</a:t>
            </a:r>
            <a:r>
              <a:rPr lang="en-US" sz="2400" dirty="0" err="1">
                <a:hlinkClick r:id="rId3"/>
              </a:rPr>
              <a:t>sql-coursera_sqllite.ipynb</a:t>
            </a:r>
            <a:r>
              <a:rPr lang="en-US" sz="2400" dirty="0">
                <a:hlinkClick r:id="rId3"/>
              </a:rPr>
              <a:t> at main · </a:t>
            </a:r>
            <a:r>
              <a:rPr lang="en-US" sz="2400" dirty="0" err="1">
                <a:hlinkClick r:id="rId3"/>
              </a:rPr>
              <a:t>KNMcD</a:t>
            </a:r>
            <a:r>
              <a:rPr lang="en-US" sz="2400" dirty="0">
                <a:hlinkClick r:id="rId3"/>
              </a:rPr>
              <a:t>/IBM-Capstone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Objects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used to mark the Launch Site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used to label the name of Launch Site locations - Vandenburg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 Base, Cape Canaveral, Kennedy Space Center, etc.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used to mark the Launch Locations of Successful Launches (green) and Failed Launches (red)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hlinkClick r:id="rId3"/>
              </a:rPr>
              <a:t>https://nbviewer.org/github/KNMcD/IBM-Capstone/blob/main/lab_jupyter_launch_site_location.ipynb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hlinkClick r:id="rId3"/>
              </a:rPr>
              <a:t>IBM-Capstone/</a:t>
            </a:r>
            <a:r>
              <a:rPr lang="en-US" dirty="0" err="1" smtClean="0">
                <a:hlinkClick r:id="rId3"/>
              </a:rPr>
              <a:t>lab_jupyter_launch_site_location.ipynb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at main · </a:t>
            </a:r>
            <a:r>
              <a:rPr lang="en-US" dirty="0" err="1">
                <a:hlinkClick r:id="rId3"/>
              </a:rPr>
              <a:t>KNMcD</a:t>
            </a:r>
            <a:r>
              <a:rPr lang="en-US" dirty="0">
                <a:hlinkClick r:id="rId3"/>
              </a:rPr>
              <a:t>/IBM-Capstone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Features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of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All Sites selected displays Pie Chart with Percentage of Successful launches by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pecific Launch Site selected displays Pie Chart with Percentage breakdown of  Successful/Failed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of Successful Launches versus Payload Mass for All Sites or selected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eatured with Range Slider to specify Minimum and Maximum Payload Mass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and Range Slider allow analysis of Successful / Failed based on Launch Site and Payload Mass.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hlinkClick r:id="rId3"/>
              </a:rPr>
              <a:t>IBM-Capstone/dash_interactivity.py at main · </a:t>
            </a:r>
            <a:r>
              <a:rPr lang="en-US" sz="2400" dirty="0" err="1">
                <a:hlinkClick r:id="rId3"/>
              </a:rPr>
              <a:t>KNMcD</a:t>
            </a:r>
            <a:r>
              <a:rPr lang="en-US" sz="2400" dirty="0">
                <a:hlinkClick r:id="rId3"/>
              </a:rPr>
              <a:t>/IBM-Capstone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loaded and split into Independent variables (X) and Dependent variables (Y)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Standardized using Standard Scalar function.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split into train and test data sets with 20% randomly selected as test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data used to train model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and without utilizing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included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Logistic Regression, Support Vector Machine, Decision Tree Classifier, K-Nearest Neighbors, 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hlinkClick r:id="rId3"/>
              </a:rPr>
              <a:t>IBM-Capstone/SpaceX_Machine_Learning_Prediction_Part_5.jupyterlite2.ipynb at main · </a:t>
            </a:r>
            <a:r>
              <a:rPr lang="en-US" sz="1800" dirty="0" err="1">
                <a:hlinkClick r:id="rId3"/>
              </a:rPr>
              <a:t>KNMcD</a:t>
            </a:r>
            <a:r>
              <a:rPr lang="en-US" sz="1800" dirty="0">
                <a:hlinkClick r:id="rId3"/>
              </a:rPr>
              <a:t>/IBM-Capstone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61310"/>
            <a:ext cx="10982435" cy="23245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(Class = 1) indicated in orange, Failed launches (Class=0) indicated in blue.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were more likely to be successful.  Earliest flights were mostly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Largest number of flights were from Cape Canaveral with least number of flights from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Vandenburg AF Base.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36" y="2346760"/>
            <a:ext cx="10648950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05" y="1279960"/>
            <a:ext cx="98774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830" y="4475747"/>
            <a:ext cx="10687961" cy="23040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(Class = 1) indicated in orange, Failed launches (Class=0) indicated in blue.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 Mass were more likely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launches from Vandenburg AF Base greater than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Payloads are less than 10,000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9" y="2183101"/>
            <a:ext cx="11129938" cy="2292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690"/>
          <a:stretch/>
        </p:blipFill>
        <p:spPr>
          <a:xfrm>
            <a:off x="583281" y="1355328"/>
            <a:ext cx="10874691" cy="8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1628" y="4828149"/>
            <a:ext cx="10515600" cy="20339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that are most likely to be Successful – 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that is least likely to be Successful –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SO Orbit types were attempted.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91" y="1382801"/>
            <a:ext cx="6016681" cy="32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9455" y="600385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7013" y="5327686"/>
            <a:ext cx="9923656" cy="139577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(Class = 1) indicated in orange, Failed launches (Class=0) indicated in blue.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 flights were more likely to be Successful.  GTO Orbit least likely to be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20" y="2382355"/>
            <a:ext cx="8506722" cy="2945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9319"/>
          <a:stretch/>
        </p:blipFill>
        <p:spPr>
          <a:xfrm>
            <a:off x="2837250" y="1357161"/>
            <a:ext cx="5594481" cy="10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7387" y="5339615"/>
            <a:ext cx="9018881" cy="13018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(Class = 1) indicated in orange, Failed launches (Class=0)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blue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Launches more likely to be successful.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91" y="2249210"/>
            <a:ext cx="5689859" cy="2770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96" y="1269169"/>
            <a:ext cx="7126856" cy="9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758" y="5453032"/>
            <a:ext cx="10231665" cy="11450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over time starting in 2013.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improves to &gt; 80% by 2019.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61" y="1410516"/>
            <a:ext cx="6518915" cy="40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9152" y="4442425"/>
            <a:ext cx="9745589" cy="12172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1550820"/>
            <a:ext cx="44291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79093"/>
            <a:ext cx="9745589" cy="12929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5 records with Launch Site starting with ‘CCA’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19" y="1343025"/>
            <a:ext cx="8499208" cy="34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2515" y="3606299"/>
            <a:ext cx="9745589" cy="16202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in Kg carried with NASA as the Customer.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715" y="1742674"/>
            <a:ext cx="6686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46301"/>
            <a:ext cx="9745589" cy="12689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in Kilograms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1905000"/>
            <a:ext cx="7143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019" y="3856746"/>
            <a:ext cx="8932256" cy="25512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landing – Query selects all Successful ground landings, then orders by date ascending, limits query to the first record.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10" y="2075873"/>
            <a:ext cx="83153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759" y="4616539"/>
            <a:ext cx="9745589" cy="18197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oosters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which have successfully landed on drone ship and had payload mass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4000 - 6000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75769"/>
            <a:ext cx="8382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1542"/>
            <a:ext cx="10326708" cy="35324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Publicly available data retrieved from SpaceX website API and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Evaluation included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grphical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analysis, SQL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querries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geospatial analysis, and a Dash Board was created.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Attributes that correlate with Successful or Failed landings were identified.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modelled using common classification models = Logistic Regression, Support Vector Machine, Decision Tree, K-Nearest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that best predicts a Successful or Failed landing was the Decision Tree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3640" y="4401219"/>
            <a:ext cx="9745589" cy="8445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06" y="1527592"/>
            <a:ext cx="6372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62083"/>
            <a:ext cx="9745589" cy="10812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different booster versions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</a:t>
            </a:r>
            <a:r>
              <a:rPr lang="en-US" smtClean="0">
                <a:solidFill>
                  <a:srgbClr val="0B49CB"/>
                </a:solidFill>
                <a:latin typeface="Abadi"/>
              </a:rPr>
              <a:t>Carrying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08" y="1318661"/>
            <a:ext cx="7426242" cy="36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65641"/>
            <a:ext cx="9745589" cy="1960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ailed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91" y="1639604"/>
            <a:ext cx="76771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757" y="5402751"/>
            <a:ext cx="9745589" cy="111008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8" y="1457326"/>
            <a:ext cx="6987489" cy="35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5256" y="4512711"/>
            <a:ext cx="9745589" cy="23228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Marker Clusters of Launch Sites at Vandenburg AF Base, Cape Canaveral, Kennedy Space Center Pad 39A and 39B.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 X Launch Sites – World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59" y="1244972"/>
            <a:ext cx="5425910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6638" y="4597701"/>
            <a:ext cx="9745589" cy="209185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olium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Kennedy Space Center launch Site with Successful launches (green) and Failed launches (red).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ata column for marker color was generated.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 loop iterates through marker colors to place appropriate colored marker on the map.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 X Launch Sites – World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152" y="1284162"/>
            <a:ext cx="5293694" cy="31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42100"/>
            <a:ext cx="9745589" cy="18223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showing Successful launches grouped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Legend to right shows Launch Site color code.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Largest percentage of Successful launches are from KSC-LC39A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SpaceX Launch Records 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1640476"/>
            <a:ext cx="10972800" cy="252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6393" y="4847957"/>
            <a:ext cx="10551583" cy="19378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KSC LC-39A showing percentage of Successful and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Legend to right indicates Success = 1 (blue), Failed = 0 (red).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Dashboard updated with KSC LC-39A Selected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5" y="1676406"/>
            <a:ext cx="11190314" cy="26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1542"/>
            <a:ext cx="10326708" cy="353247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Models Evaluated and Accuracy Scores.  Decision Tree1 model was the best performing with 89% accuracy.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199"/>
          <a:stretch/>
        </p:blipFill>
        <p:spPr>
          <a:xfrm>
            <a:off x="2406315" y="2762451"/>
            <a:ext cx="4408371" cy="31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5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6382" y="4318568"/>
            <a:ext cx="10414662" cy="24576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selected showing most Payload Masses are less than 7000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Legend on right shows Booster Version color code.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Booster Version is FT.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Scatter Plot of Payload Mass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5" y="1489191"/>
            <a:ext cx="10818796" cy="24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6382" y="5757979"/>
            <a:ext cx="10414662" cy="93682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Least Successful Payload range is approximately 5000 Kg to 7500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Payload range is approximately 1500 Kg to 4000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Dashboard Updated showing various Payload Ranges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6" y="1355293"/>
            <a:ext cx="11193405" cy="201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96" y="3472440"/>
            <a:ext cx="11223175" cy="23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30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Most Successful Launch Site –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9" y="1355293"/>
            <a:ext cx="10318282" cy="215079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3797607"/>
            <a:ext cx="10414662" cy="177451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updated with Launch Site KSC LC-39A showing all Payloads ranged from 2000 Kg to 7000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Successful launches out of a total of 13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B4 and B5 had no Failed launches from KSC LC-39A.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1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609260"/>
            <a:ext cx="10414662" cy="9368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Least Successful Launch Site - VAFB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8228"/>
            <a:ext cx="10409712" cy="221791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70011" y="3797607"/>
            <a:ext cx="10414662" cy="16983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updated with Launch Site VAFB showing all Payloads ranged from 0 Kg to 10,000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 Successful launches out of a total of 7 launches.</a:t>
            </a:r>
          </a:p>
        </p:txBody>
      </p:sp>
    </p:spTree>
    <p:extLst>
      <p:ext uri="{BB962C8B-B14F-4D97-AF65-F5344CB8AC3E}">
        <p14:creationId xmlns:p14="http://schemas.microsoft.com/office/powerpoint/2010/main" val="642007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975234"/>
            <a:ext cx="5325989" cy="1918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Accuracy Summary table and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with default parameters was the most accurate at classifying Launch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75" y="1423298"/>
            <a:ext cx="4087793" cy="5003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24" y="1423298"/>
            <a:ext cx="2913648" cy="24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47384"/>
            <a:ext cx="9477960" cy="9216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Confusion Matrix showing actual versus predicted results for the Decision Tree Model using the following model parameters to the right.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745" y="1365885"/>
            <a:ext cx="4228111" cy="3494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97" y="1588791"/>
            <a:ext cx="2847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760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booster landing success can be predicted with approximately 89% accuracy using Decision Tree Classification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Important attributes that affect landing success are the Launch Site, Payload Mass, Orbit, and booster version.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has improved over time with &gt; 80% success rate after 2019.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4957168"/>
            <a:ext cx="10515600" cy="10684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 used to Summarize and plot Model results.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096" y="1343024"/>
            <a:ext cx="4956691" cy="276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45" y="1470661"/>
            <a:ext cx="3457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78543"/>
            <a:ext cx="9455838" cy="47356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was the first to organization to successfully recover and reuse the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of a rocket.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greatly reduced the cost of launching satellites because of their ability to recover and reuse the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of a rocket.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cost of launching a satellite or vehicle into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remains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highly dependent on whether the 1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can be recovered.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known data about a launch vehicle be used to predict whether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recovery will be successful?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data is needed to predict whether the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will be recovered?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models can be used to predict the 1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recovery?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accurate are the prediction models?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8662"/>
            <a:ext cx="10104817" cy="547402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from 2 sources from the period 2010 to 2020: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from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api.spacexdata.com/v4/launches/past</a:t>
            </a:r>
            <a:endParaRPr lang="en-US" sz="72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from 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 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https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://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en.wikipedia.org/w/index.php?title=List_of_Falcon_9_and_Falcon_Heavy_launches&amp;oldid=1027686922</a:t>
            </a:r>
            <a:endParaRPr lang="en-US" sz="72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included Launch Site, Payload Mass, Grid Fins, Legs, Booster Version, and Landing Outcome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Records with null data removed, Falcon 1 data removed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Evaluated data types to ensure compatible with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– Convert True/False to 1 / 0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Load data into a Data Frames for independent and dependent variables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Split into Training and Test data.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Load data into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models using Confusion Matrix and statistical scoring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52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172" y="1792288"/>
            <a:ext cx="5057089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Import Modules</a:t>
            </a:r>
          </a:p>
          <a:p>
            <a:pPr marL="0" indent="0" algn="ctr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Create Query / Get Request</a:t>
            </a:r>
          </a:p>
          <a:p>
            <a:pPr marL="0" indent="0" algn="ctr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Receive response (data) from Web Service</a:t>
            </a:r>
          </a:p>
          <a:p>
            <a:pPr marL="0" indent="0" algn="ctr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Parse Data into readable format</a:t>
            </a:r>
          </a:p>
          <a:p>
            <a:pPr marL="0" indent="0" algn="ctr">
              <a:buNone/>
            </a:pPr>
            <a:endParaRPr lang="en-US" sz="2200" dirty="0" smtClean="0">
              <a:solidFill>
                <a:srgbClr val="1C7DDB"/>
              </a:solidFill>
              <a:latin typeface="Abadi"/>
            </a:endParaRPr>
          </a:p>
          <a:p>
            <a:pPr marL="0" indent="0" algn="ctr">
              <a:buNone/>
            </a:pPr>
            <a:r>
              <a:rPr lang="en-US" sz="2200" dirty="0" smtClean="0">
                <a:solidFill>
                  <a:srgbClr val="1C7DDB"/>
                </a:solidFill>
                <a:latin typeface="Abadi"/>
              </a:rPr>
              <a:t>Create Data frame with desired data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34164"/>
            <a:ext cx="5349056" cy="4993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from SpaceX REST API from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data using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a successful response is received, data is parsed into readable data frame and desired data is tabulated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Pandas and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modules.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saved in .csv format for future use.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hlinkClick r:id="rId3"/>
              </a:rPr>
              <a:t>IBM-Capstone/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spacex</a:t>
            </a:r>
            <a:r>
              <a:rPr lang="en-US" dirty="0">
                <a:hlinkClick r:id="rId3"/>
              </a:rPr>
              <a:t>-data-collection-</a:t>
            </a:r>
            <a:r>
              <a:rPr lang="en-US" dirty="0" err="1">
                <a:hlinkClick r:id="rId3"/>
              </a:rPr>
              <a:t>api.ipynb</a:t>
            </a:r>
            <a:r>
              <a:rPr lang="en-US" dirty="0">
                <a:hlinkClick r:id="rId3"/>
              </a:rPr>
              <a:t> at main · </a:t>
            </a:r>
            <a:r>
              <a:rPr lang="en-US" dirty="0" err="1">
                <a:hlinkClick r:id="rId3"/>
              </a:rPr>
              <a:t>KNMcD</a:t>
            </a:r>
            <a:r>
              <a:rPr lang="en-US" dirty="0">
                <a:hlinkClick r:id="rId3"/>
              </a:rPr>
              <a:t>/IBM-Capstone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37608" y="2156059"/>
            <a:ext cx="0" cy="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37608" y="3041584"/>
            <a:ext cx="0" cy="51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37608" y="3946358"/>
            <a:ext cx="0" cy="4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37608" y="4783756"/>
            <a:ext cx="0" cy="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12260</TotalTime>
  <Words>1909</Words>
  <Application>Microsoft Office PowerPoint</Application>
  <PresentationFormat>Widescreen</PresentationFormat>
  <Paragraphs>289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 Unicode MS</vt:lpstr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Keith McDonald</cp:lastModifiedBy>
  <cp:revision>253</cp:revision>
  <dcterms:created xsi:type="dcterms:W3CDTF">2021-04-29T18:58:34Z</dcterms:created>
  <dcterms:modified xsi:type="dcterms:W3CDTF">2024-09-06T21:54:28Z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